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1" r:id="rId4"/>
    <p:sldId id="257" r:id="rId5"/>
    <p:sldId id="258" r:id="rId6"/>
    <p:sldId id="259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New Complaints Received</a:t>
            </a:r>
            <a:r>
              <a:rPr lang="en-US" baseline="0" dirty="0"/>
              <a:t> and Total Pending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334915540631868"/>
          <c:y val="0.11549999289493154"/>
          <c:w val="0.75239975757850264"/>
          <c:h val="0.707989252707354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Complaints Received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</c:v>
                </c:pt>
                <c:pt idx="1">
                  <c:v>1st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136</c:v>
                </c:pt>
                <c:pt idx="1">
                  <c:v>178</c:v>
                </c:pt>
                <c:pt idx="2">
                  <c:v>157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87-4A55-A0A5-6F9D227416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Complaints Resolved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</c:v>
                </c:pt>
                <c:pt idx="1">
                  <c:v>1st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120</c:v>
                </c:pt>
                <c:pt idx="1">
                  <c:v>69</c:v>
                </c:pt>
                <c:pt idx="2">
                  <c:v>194</c:v>
                </c:pt>
                <c:pt idx="3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87-4A55-A0A5-6F9D227416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51197472"/>
        <c:axId val="25081912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 Pending Complaints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</c:v>
                </c:pt>
                <c:pt idx="1">
                  <c:v>1st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547</c:v>
                </c:pt>
                <c:pt idx="1">
                  <c:v>670</c:v>
                </c:pt>
                <c:pt idx="2">
                  <c:v>633</c:v>
                </c:pt>
                <c:pt idx="3">
                  <c:v>682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C3-4120-AB41-39EA6C803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97472"/>
        <c:axId val="250819120"/>
      </c:lineChart>
      <c:catAx>
        <c:axId val="15119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19120"/>
        <c:crosses val="autoZero"/>
        <c:auto val="1"/>
        <c:lblAlgn val="ctr"/>
        <c:lblOffset val="100"/>
        <c:noMultiLvlLbl val="0"/>
      </c:catAx>
      <c:valAx>
        <c:axId val="25081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9747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Pending</a:t>
            </a:r>
            <a:r>
              <a:rPr lang="en-US" b="1" baseline="0" dirty="0"/>
              <a:t> Complaints by Fiscal Year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FY25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177</c:v>
                </c:pt>
                <c:pt idx="2">
                  <c:v>278</c:v>
                </c:pt>
                <c:pt idx="3">
                  <c:v>405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F-401A-9F79-67579F67D2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436</c:v>
                </c:pt>
                <c:pt idx="1">
                  <c:v>391</c:v>
                </c:pt>
                <c:pt idx="2">
                  <c:v>287</c:v>
                </c:pt>
                <c:pt idx="3">
                  <c:v>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F-401A-9F79-67579F67D2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FY 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97</c:v>
                </c:pt>
                <c:pt idx="1">
                  <c:v>93</c:v>
                </c:pt>
                <c:pt idx="2">
                  <c:v>62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F-401A-9F79-67579F67D2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FY 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9</c:v>
                </c:pt>
                <c:pt idx="1">
                  <c:v>6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DF-401A-9F79-67579F67D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062896"/>
        <c:axId val="1857067696"/>
      </c:areaChart>
      <c:catAx>
        <c:axId val="185706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7696"/>
        <c:crosses val="autoZero"/>
        <c:auto val="1"/>
        <c:lblAlgn val="ctr"/>
        <c:lblOffset val="100"/>
        <c:noMultiLvlLbl val="0"/>
      </c:catAx>
      <c:valAx>
        <c:axId val="185706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2896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/>
              <a:t>Pending Complaints by Board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279</c:v>
                </c:pt>
                <c:pt idx="1">
                  <c:v>335</c:v>
                </c:pt>
                <c:pt idx="2">
                  <c:v>317</c:v>
                </c:pt>
                <c:pt idx="3">
                  <c:v>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1-423E-87D6-363436CD38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133</c:v>
                </c:pt>
                <c:pt idx="1">
                  <c:v>170</c:v>
                </c:pt>
                <c:pt idx="2">
                  <c:v>151</c:v>
                </c:pt>
                <c:pt idx="3">
                  <c:v>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11-423E-87D6-363436CD38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25</c:v>
                </c:pt>
                <c:pt idx="1">
                  <c:v>31</c:v>
                </c:pt>
                <c:pt idx="2">
                  <c:v>26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11-423E-87D6-363436CD38B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Qtr-547</c:v>
                </c:pt>
                <c:pt idx="1">
                  <c:v>1St Qtr-670</c:v>
                </c:pt>
                <c:pt idx="2">
                  <c:v>2nd Qtr-633</c:v>
                </c:pt>
                <c:pt idx="3">
                  <c:v>3rd Qtr-682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110</c:v>
                </c:pt>
                <c:pt idx="1">
                  <c:v>134</c:v>
                </c:pt>
                <c:pt idx="2">
                  <c:v>139</c:v>
                </c:pt>
                <c:pt idx="3">
                  <c:v>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11-423E-87D6-363436CD38B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6746704"/>
        <c:axId val="1696747184"/>
      </c:barChart>
      <c:catAx>
        <c:axId val="169674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7184"/>
        <c:crosses val="autoZero"/>
        <c:auto val="1"/>
        <c:lblAlgn val="ctr"/>
        <c:lblOffset val="100"/>
        <c:noMultiLvlLbl val="0"/>
      </c:catAx>
      <c:valAx>
        <c:axId val="169674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67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Priority 1 Complaints (Imminent Physical Harm and Sexual Misconduct)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Qtr-64</c:v>
                </c:pt>
                <c:pt idx="1">
                  <c:v>1st Qtr-79</c:v>
                </c:pt>
                <c:pt idx="2">
                  <c:v>2nd Qtr-67</c:v>
                </c:pt>
                <c:pt idx="3">
                  <c:v>3rd Qtr-69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41</c:v>
                </c:pt>
                <c:pt idx="1">
                  <c:v>48</c:v>
                </c:pt>
                <c:pt idx="2">
                  <c:v>42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3-4D11-A914-A557FC90BD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Qtr-64</c:v>
                </c:pt>
                <c:pt idx="1">
                  <c:v>1st Qtr-79</c:v>
                </c:pt>
                <c:pt idx="2">
                  <c:v>2nd Qtr-67</c:v>
                </c:pt>
                <c:pt idx="3">
                  <c:v>3rd Qtr-69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E3-4D11-A914-A557FC90BD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Qtr-64</c:v>
                </c:pt>
                <c:pt idx="1">
                  <c:v>1st Qtr-79</c:v>
                </c:pt>
                <c:pt idx="2">
                  <c:v>2nd Qtr-67</c:v>
                </c:pt>
                <c:pt idx="3">
                  <c:v>3rd Qtr-69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E3-4D11-A914-A557FC90BD4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Qtr-64</c:v>
                </c:pt>
                <c:pt idx="1">
                  <c:v>1st Qtr-79</c:v>
                </c:pt>
                <c:pt idx="2">
                  <c:v>2nd Qtr-67</c:v>
                </c:pt>
                <c:pt idx="3">
                  <c:v>3rd Qtr-69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7</c:v>
                </c:pt>
                <c:pt idx="1">
                  <c:v>14</c:v>
                </c:pt>
                <c:pt idx="2">
                  <c:v>14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E3-4D11-A914-A557FC90BD4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7173440"/>
        <c:axId val="1697172480"/>
      </c:barChart>
      <c:catAx>
        <c:axId val="1697173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2480"/>
        <c:crosses val="autoZero"/>
        <c:auto val="1"/>
        <c:lblAlgn val="ctr"/>
        <c:lblOffset val="100"/>
        <c:noMultiLvlLbl val="0"/>
      </c:catAx>
      <c:valAx>
        <c:axId val="1697172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34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Complaints Resolved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Disciplinary Order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Qtr-164</c:v>
                </c:pt>
                <c:pt idx="1">
                  <c:v>1st Qtr-69</c:v>
                </c:pt>
                <c:pt idx="2">
                  <c:v>2nd-194</c:v>
                </c:pt>
                <c:pt idx="3">
                  <c:v>3rd Qtr-171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</c:v>
                </c:pt>
                <c:pt idx="1">
                  <c:v>14</c:v>
                </c:pt>
                <c:pt idx="2">
                  <c:v>21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D7-49C5-9523-1EB46D33DC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By Dismissal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Qtr-164</c:v>
                </c:pt>
                <c:pt idx="1">
                  <c:v>1st Qtr-69</c:v>
                </c:pt>
                <c:pt idx="2">
                  <c:v>2nd-194</c:v>
                </c:pt>
                <c:pt idx="3">
                  <c:v>3rd Qtr-171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148</c:v>
                </c:pt>
                <c:pt idx="1">
                  <c:v>55</c:v>
                </c:pt>
                <c:pt idx="2">
                  <c:v>173</c:v>
                </c:pt>
                <c:pt idx="3">
                  <c:v>149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D7-49C5-9523-1EB46D33DC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3860096"/>
        <c:axId val="323862976"/>
      </c:barChart>
      <c:catAx>
        <c:axId val="32386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862976"/>
        <c:crosses val="autoZero"/>
        <c:auto val="1"/>
        <c:lblAlgn val="ctr"/>
        <c:lblOffset val="100"/>
        <c:noMultiLvlLbl val="0"/>
      </c:catAx>
      <c:valAx>
        <c:axId val="3238629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3860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gradFill>
          <a:gsLst>
            <a:gs pos="0">
              <a:schemeClr val="accent5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Contested at SOAH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Contested at SOAH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</c:v>
                </c:pt>
                <c:pt idx="1">
                  <c:v>1st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E8-40BC-B7A8-7AE8C0DC131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1953302959"/>
        <c:axId val="1953303439"/>
      </c:lineChart>
      <c:catAx>
        <c:axId val="19533029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3439"/>
        <c:crosses val="autoZero"/>
        <c:auto val="1"/>
        <c:lblAlgn val="ctr"/>
        <c:lblOffset val="100"/>
        <c:noMultiLvlLbl val="0"/>
      </c:catAx>
      <c:valAx>
        <c:axId val="195330343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295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accent1">
                <a:lumMod val="60000"/>
                <a:lumOff val="4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noFill/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Under Compliance</a:t>
            </a:r>
          </a:p>
        </c:rich>
      </c:tx>
      <c:layout>
        <c:manualLayout>
          <c:xMode val="edge"/>
          <c:yMode val="edge"/>
          <c:x val="0.39396087598425195"/>
          <c:y val="1.4062499134934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433379956408242E-2"/>
          <c:y val="0.1032068406094095"/>
          <c:w val="0.87704217695291331"/>
          <c:h val="0.673442748926996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Qtr-42</c:v>
                </c:pt>
                <c:pt idx="1">
                  <c:v>1st Qtr-43</c:v>
                </c:pt>
                <c:pt idx="2">
                  <c:v>2nd Qtr-50</c:v>
                </c:pt>
                <c:pt idx="3">
                  <c:v>3rd Qtr-56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</c:v>
                </c:pt>
                <c:pt idx="1">
                  <c:v>22</c:v>
                </c:pt>
                <c:pt idx="2">
                  <c:v>25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80-4BF3-AA1A-987060AB93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Qtr-42</c:v>
                </c:pt>
                <c:pt idx="1">
                  <c:v>1st Qtr-43</c:v>
                </c:pt>
                <c:pt idx="2">
                  <c:v>2nd Qtr-50</c:v>
                </c:pt>
                <c:pt idx="3">
                  <c:v>3rd Qtr-56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9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80-4BF3-AA1A-987060AB93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Qtr-42</c:v>
                </c:pt>
                <c:pt idx="1">
                  <c:v>1st Qtr-43</c:v>
                </c:pt>
                <c:pt idx="2">
                  <c:v>2nd Qtr-50</c:v>
                </c:pt>
                <c:pt idx="3">
                  <c:v>3rd Qtr-56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80-4BF3-AA1A-987060AB93A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4th Qtr-42</c:v>
                </c:pt>
                <c:pt idx="1">
                  <c:v>1st Qtr-43</c:v>
                </c:pt>
                <c:pt idx="2">
                  <c:v>2nd Qtr-50</c:v>
                </c:pt>
                <c:pt idx="3">
                  <c:v>3rd Qtr-56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9</c:v>
                </c:pt>
                <c:pt idx="1">
                  <c:v>8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80-4BF3-AA1A-987060AB93A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8445232"/>
        <c:axId val="139664544"/>
      </c:barChart>
      <c:catAx>
        <c:axId val="14844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664544"/>
        <c:crosses val="autoZero"/>
        <c:auto val="1"/>
        <c:lblAlgn val="ctr"/>
        <c:lblOffset val="100"/>
        <c:noMultiLvlLbl val="0"/>
      </c:catAx>
      <c:valAx>
        <c:axId val="13966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4452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0.23523</cdr:x>
      <cdr:y>0.40582</cdr:y>
    </cdr:from>
    <cdr:to>
      <cdr:x>0.26818</cdr:x>
      <cdr:y>0.5848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D564D7F-8DF4-0FA7-E2C5-811CD620F14F}"/>
            </a:ext>
          </a:extLst>
        </cdr:cNvPr>
        <cdr:cNvSpPr txBox="1"/>
      </cdr:nvSpPr>
      <cdr:spPr>
        <a:xfrm xmlns:a="http://schemas.openxmlformats.org/drawingml/2006/main">
          <a:off x="1911927" y="2199025"/>
          <a:ext cx="267855" cy="969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0.29113</cdr:x>
      <cdr:y>0.40213</cdr:y>
    </cdr:from>
    <cdr:to>
      <cdr:x>0.40363</cdr:x>
      <cdr:y>0.57088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130E0FD7-15F4-9AAD-68B0-FAAEDA4D08A0}"/>
            </a:ext>
          </a:extLst>
        </cdr:cNvPr>
        <cdr:cNvSpPr txBox="1"/>
      </cdr:nvSpPr>
      <cdr:spPr>
        <a:xfrm xmlns:a="http://schemas.openxmlformats.org/drawingml/2006/main">
          <a:off x="2366264" y="21789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0.65816</cdr:x>
      <cdr:y>0.39443</cdr:y>
    </cdr:from>
    <cdr:to>
      <cdr:x>0.77366</cdr:x>
      <cdr:y>0.43831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A4B518B-99EE-187F-D77D-219F5986AEC2}"/>
            </a:ext>
          </a:extLst>
        </cdr:cNvPr>
        <cdr:cNvSpPr txBox="1"/>
      </cdr:nvSpPr>
      <cdr:spPr>
        <a:xfrm xmlns:a="http://schemas.openxmlformats.org/drawingml/2006/main">
          <a:off x="5819704" y="2137265"/>
          <a:ext cx="1021290" cy="2377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0.22522</cdr:x>
      <cdr:y>0.56528</cdr:y>
    </cdr:from>
    <cdr:to>
      <cdr:x>0.38264</cdr:x>
      <cdr:y>0.61422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B25DB018-817F-0082-6E41-9C67434F7388}"/>
            </a:ext>
          </a:extLst>
        </cdr:cNvPr>
        <cdr:cNvSpPr txBox="1"/>
      </cdr:nvSpPr>
      <cdr:spPr>
        <a:xfrm xmlns:a="http://schemas.openxmlformats.org/drawingml/2006/main">
          <a:off x="1830594" y="3063060"/>
          <a:ext cx="1279518" cy="2652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0.22634</cdr:x>
      <cdr:y>0.40574</cdr:y>
    </cdr:from>
    <cdr:to>
      <cdr:x>0.32976</cdr:x>
      <cdr:y>0.46448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221FA6E1-DBCF-C62D-BF02-3448EAF852CE}"/>
            </a:ext>
          </a:extLst>
        </cdr:cNvPr>
        <cdr:cNvSpPr txBox="1"/>
      </cdr:nvSpPr>
      <cdr:spPr>
        <a:xfrm xmlns:a="http://schemas.openxmlformats.org/drawingml/2006/main">
          <a:off x="2243963" y="2195355"/>
          <a:ext cx="1025333" cy="317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50" b="1" dirty="0"/>
            <a:t>1 Non-Compliant</a:t>
          </a:r>
        </a:p>
      </cdr:txBody>
    </cdr:sp>
  </cdr:relSizeAnchor>
  <cdr:relSizeAnchor xmlns:cdr="http://schemas.openxmlformats.org/drawingml/2006/chartDrawing">
    <cdr:from>
      <cdr:x>0.22522</cdr:x>
      <cdr:y>0.42012</cdr:y>
    </cdr:from>
    <cdr:to>
      <cdr:x>0.36736</cdr:x>
      <cdr:y>0.4684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72E87059-B7A5-362A-D72C-B55DF67C2620}"/>
            </a:ext>
          </a:extLst>
        </cdr:cNvPr>
        <cdr:cNvSpPr txBox="1"/>
      </cdr:nvSpPr>
      <cdr:spPr>
        <a:xfrm xmlns:a="http://schemas.openxmlformats.org/drawingml/2006/main">
          <a:off x="1830594" y="2276482"/>
          <a:ext cx="1155277" cy="2616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0.59375</cdr:x>
      <cdr:y>0.19827</cdr:y>
    </cdr:from>
    <cdr:to>
      <cdr:x>0.70625</cdr:x>
      <cdr:y>0.36702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6E18786A-B88E-E83E-79D7-D8A381E97A54}"/>
            </a:ext>
          </a:extLst>
        </cdr:cNvPr>
        <cdr:cNvSpPr txBox="1"/>
      </cdr:nvSpPr>
      <cdr:spPr>
        <a:xfrm xmlns:a="http://schemas.openxmlformats.org/drawingml/2006/main">
          <a:off x="4826000" y="10743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 </a:t>
          </a:r>
        </a:p>
      </cdr:txBody>
    </cdr:sp>
  </cdr:relSizeAnchor>
  <cdr:relSizeAnchor xmlns:cdr="http://schemas.openxmlformats.org/drawingml/2006/chartDrawing">
    <cdr:from>
      <cdr:x>0.44274</cdr:x>
      <cdr:y>0.60646</cdr:y>
    </cdr:from>
    <cdr:to>
      <cdr:x>0.55725</cdr:x>
      <cdr:y>0.65332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id="{D9BD2342-1AEC-1193-222B-37E067666E44}"/>
            </a:ext>
          </a:extLst>
        </cdr:cNvPr>
        <cdr:cNvSpPr txBox="1"/>
      </cdr:nvSpPr>
      <cdr:spPr>
        <a:xfrm xmlns:a="http://schemas.openxmlformats.org/drawingml/2006/main">
          <a:off x="4389489" y="3281401"/>
          <a:ext cx="1135282" cy="253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1-Non 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0.88883</cdr:x>
      <cdr:y>0.42606</cdr:y>
    </cdr:from>
    <cdr:to>
      <cdr:x>0.99224</cdr:x>
      <cdr:y>0.59481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id="{EF171752-1751-9E62-67B5-8F0913EDC7F5}"/>
            </a:ext>
          </a:extLst>
        </cdr:cNvPr>
        <cdr:cNvSpPr txBox="1"/>
      </cdr:nvSpPr>
      <cdr:spPr>
        <a:xfrm xmlns:a="http://schemas.openxmlformats.org/drawingml/2006/main">
          <a:off x="7859319" y="23086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kern="1200" dirty="0"/>
        </a:p>
      </cdr:txBody>
    </cdr:sp>
  </cdr:relSizeAnchor>
  <cdr:relSizeAnchor xmlns:cdr="http://schemas.openxmlformats.org/drawingml/2006/chartDrawing">
    <cdr:from>
      <cdr:x>0.44497</cdr:x>
      <cdr:y>0.40099</cdr:y>
    </cdr:from>
    <cdr:to>
      <cdr:x>0.55503</cdr:x>
      <cdr:y>0.45361</cdr:y>
    </cdr:to>
    <cdr:sp macro="" textlink="">
      <cdr:nvSpPr>
        <cdr:cNvPr id="12" name="TextBox 11">
          <a:extLst xmlns:a="http://schemas.openxmlformats.org/drawingml/2006/main">
            <a:ext uri="{FF2B5EF4-FFF2-40B4-BE49-F238E27FC236}">
              <a16:creationId xmlns:a16="http://schemas.microsoft.com/office/drawing/2014/main" id="{C72E5D3F-ABCB-8E39-FB1F-02DDD46E2BAF}"/>
            </a:ext>
          </a:extLst>
        </cdr:cNvPr>
        <cdr:cNvSpPr txBox="1"/>
      </cdr:nvSpPr>
      <cdr:spPr>
        <a:xfrm xmlns:a="http://schemas.openxmlformats.org/drawingml/2006/main">
          <a:off x="4411548" y="2169655"/>
          <a:ext cx="1091164" cy="2847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0.44664</cdr:x>
      <cdr:y>0.33298</cdr:y>
    </cdr:from>
    <cdr:to>
      <cdr:x>0.55336</cdr:x>
      <cdr:y>0.37835</cdr:y>
    </cdr:to>
    <cdr:sp macro="" textlink="">
      <cdr:nvSpPr>
        <cdr:cNvPr id="13" name="TextBox 12">
          <a:extLst xmlns:a="http://schemas.openxmlformats.org/drawingml/2006/main">
            <a:ext uri="{FF2B5EF4-FFF2-40B4-BE49-F238E27FC236}">
              <a16:creationId xmlns:a16="http://schemas.microsoft.com/office/drawing/2014/main" id="{5E1163ED-69F6-6AAC-4475-B289A4860A86}"/>
            </a:ext>
          </a:extLst>
        </cdr:cNvPr>
        <cdr:cNvSpPr txBox="1"/>
      </cdr:nvSpPr>
      <cdr:spPr>
        <a:xfrm xmlns:a="http://schemas.openxmlformats.org/drawingml/2006/main">
          <a:off x="4428105" y="1801669"/>
          <a:ext cx="1058050" cy="2454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0.22516</cdr:x>
      <cdr:y>0.3382</cdr:y>
    </cdr:from>
    <cdr:to>
      <cdr:x>0.36499</cdr:x>
      <cdr:y>0.4018</cdr:y>
    </cdr:to>
    <cdr:sp macro="" textlink="">
      <cdr:nvSpPr>
        <cdr:cNvPr id="14" name="TextBox 13">
          <a:extLst xmlns:a="http://schemas.openxmlformats.org/drawingml/2006/main">
            <a:ext uri="{FF2B5EF4-FFF2-40B4-BE49-F238E27FC236}">
              <a16:creationId xmlns:a16="http://schemas.microsoft.com/office/drawing/2014/main" id="{DAC5CBAD-23B3-A811-B8FC-225EAE3C5CF7}"/>
            </a:ext>
          </a:extLst>
        </cdr:cNvPr>
        <cdr:cNvSpPr txBox="1"/>
      </cdr:nvSpPr>
      <cdr:spPr>
        <a:xfrm xmlns:a="http://schemas.openxmlformats.org/drawingml/2006/main">
          <a:off x="2232264" y="1829913"/>
          <a:ext cx="1386311" cy="344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0.66306</cdr:x>
      <cdr:y>0.43578</cdr:y>
    </cdr:from>
    <cdr:to>
      <cdr:x>0.75529</cdr:x>
      <cdr:y>0.60478</cdr:y>
    </cdr:to>
    <cdr:sp macro="" textlink="">
      <cdr:nvSpPr>
        <cdr:cNvPr id="15" name="TextBox 14">
          <a:extLst xmlns:a="http://schemas.openxmlformats.org/drawingml/2006/main">
            <a:ext uri="{FF2B5EF4-FFF2-40B4-BE49-F238E27FC236}">
              <a16:creationId xmlns:a16="http://schemas.microsoft.com/office/drawing/2014/main" id="{B0729749-DB3E-AA84-C8B3-C9B8B2F1E9EE}"/>
            </a:ext>
          </a:extLst>
        </cdr:cNvPr>
        <cdr:cNvSpPr txBox="1"/>
      </cdr:nvSpPr>
      <cdr:spPr>
        <a:xfrm xmlns:a="http://schemas.openxmlformats.org/drawingml/2006/main">
          <a:off x="6573765" y="2357895"/>
          <a:ext cx="914392" cy="914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5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0.88212</cdr:x>
      <cdr:y>0.2043</cdr:y>
    </cdr:from>
    <cdr:to>
      <cdr:x>0.97435</cdr:x>
      <cdr:y>0.25265</cdr:y>
    </cdr:to>
    <cdr:sp macro="" textlink="">
      <cdr:nvSpPr>
        <cdr:cNvPr id="16" name="TextBox 15">
          <a:extLst xmlns:a="http://schemas.openxmlformats.org/drawingml/2006/main">
            <a:ext uri="{FF2B5EF4-FFF2-40B4-BE49-F238E27FC236}">
              <a16:creationId xmlns:a16="http://schemas.microsoft.com/office/drawing/2014/main" id="{9218C19C-B845-0723-D065-1B94E102E4E9}"/>
            </a:ext>
          </a:extLst>
        </cdr:cNvPr>
        <cdr:cNvSpPr txBox="1"/>
      </cdr:nvSpPr>
      <cdr:spPr>
        <a:xfrm xmlns:a="http://schemas.openxmlformats.org/drawingml/2006/main">
          <a:off x="8745553" y="1105423"/>
          <a:ext cx="914400" cy="2616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0.88349</cdr:x>
      <cdr:y>0.62675</cdr:y>
    </cdr:from>
    <cdr:to>
      <cdr:x>0.97572</cdr:x>
      <cdr:y>0.79574</cdr:y>
    </cdr:to>
    <cdr:sp macro="" textlink="">
      <cdr:nvSpPr>
        <cdr:cNvPr id="17" name="TextBox 16">
          <a:extLst xmlns:a="http://schemas.openxmlformats.org/drawingml/2006/main">
            <a:ext uri="{FF2B5EF4-FFF2-40B4-BE49-F238E27FC236}">
              <a16:creationId xmlns:a16="http://schemas.microsoft.com/office/drawing/2014/main" id="{44D8985F-55FD-DC57-7255-232151814578}"/>
            </a:ext>
          </a:extLst>
        </cdr:cNvPr>
        <cdr:cNvSpPr txBox="1"/>
      </cdr:nvSpPr>
      <cdr:spPr>
        <a:xfrm xmlns:a="http://schemas.openxmlformats.org/drawingml/2006/main">
          <a:off x="8759168" y="33911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4C9F-BBD0-BB4E-E886-4A415ADC0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FBECB-6421-6B83-0F8D-BEA7A6855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1C832-3117-C2DA-EFA5-01281937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BD2F8-5884-45F9-2F6A-5AA04E259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4984C-A0A8-934A-F3B2-6A273440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7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28B93-E38F-892B-4414-C2EF3AC9D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31CC4-A1E1-1A63-62CF-9C4BD1829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07790-2453-2BB1-4284-7ADECCA5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E1785-3CCF-AD3A-55AC-1C3C96D37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7396D-64A0-943F-523C-823BB014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4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98C0F2-A166-35B4-C417-9E35F9F4B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A6EE6-837A-2150-50CC-8CEBA9735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3F1FE-4642-F4DD-60BA-EB621A81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2A882-0509-BA4D-FD59-D36D2DB2A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3D033-E44C-1913-B38A-C7AACDD4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6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3678-971B-72D9-4ACA-8722976BD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524E3-3056-774F-B340-57F0E56F6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B2F77-F134-88A4-9F25-042D4CE6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9005A-31B9-A13E-3ADC-66B680A71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AE5D8-D3B2-65CC-423C-661BD7CA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3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A1F6-FF97-B852-770A-629566EE9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7E990-C74D-0650-8A0D-F0F64E3AA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2BD75-E42A-A6B0-FEFE-A6118423D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36AE0-813F-0F00-0D5B-0B8A4FDC1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4F0DA-1D7D-E978-A34A-5D8B8B39E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6F860-B273-AD61-E27B-098B344EA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AFA8E-E51F-B9DD-3137-100AB183F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4516B-5BA2-BF82-CEDE-4C6F08473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F98D4-2549-6744-B309-E42CA2F9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1DEBC-B6EC-2EB5-31EC-21223A356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BD750-F2D9-C476-2677-CE730A7C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5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49F51-15B6-AF90-A0A8-A4F00284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32B6C-C3EC-DFC3-332C-F82BEDCA8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6469B-A7A1-ACFC-9FC0-6E2A03138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5EDDB-FB8D-6385-4798-5CCDDDF8AD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1ECD22-D026-75B3-8018-1A2685DC6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DDF641-6710-4D4C-C42E-E7FED97D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F6B30-2490-6705-45CB-3C525AFB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494B84-02E0-3796-6AA9-2AF30BBC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4F4D1-0C45-6E49-8285-BFDFB1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472F49-25CF-5FFA-BB6B-FB8FDFBA6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5BA02-2B1F-20C0-AE70-6226A7333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F176C-255F-9E6A-B796-7695ECC8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CBBCE8-7D04-8361-27CA-4B20BEA9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F3D9C-0541-1CED-3956-70AA700E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4BC95-57F9-9E0D-5B22-8365F85E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0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EF681-B35A-18F9-8B21-3A4E0BC5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0194-46EF-5ADA-0581-26874A515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76FA2-B9FA-7215-29F0-592B94E7E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6B16A-5CBA-85A5-48A5-807DB483E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6C282-D408-F400-9425-7F9BE4A1B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A3478-240C-AAFD-2FDB-1865EA16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9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11EF-CF25-691C-8DBF-4D7B705D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5F6A67-862E-3C0C-4150-45D942C80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C371E-2204-5FAA-DBC5-8641B8DB8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B978E-4623-CBE4-DE63-586AF957D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F1B5-D6BE-AD8E-5AF8-735B614F4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32C3B-42BF-41B6-D0A8-28F3F977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7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4662D-73E3-1B3B-64B9-ECEE2893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ED549-BC9B-E148-8E13-50A1F877C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B384B-D534-983D-CE63-99BDB0F97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3ED18-EE46-4029-B1B4-58895BFA6504}" type="datetimeFigureOut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301F0-A310-355B-69B7-FF1327293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91409-7399-3FB2-6E62-9FC48E3AE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8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1A609-5EC5-DF21-4E64-C504329BF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fr-FR" sz="4800" b="1" i="0" dirty="0">
                <a:solidFill>
                  <a:srgbClr val="FFFFFF"/>
                </a:solidFill>
                <a:effectLst/>
                <a:latin typeface="-apple-system"/>
              </a:rPr>
              <a:t>Q3 FY 2025 Enforcement Report</a:t>
            </a:r>
            <a:endParaRPr lang="en-US" sz="48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F4D544-317D-929B-8C60-8D44F2CC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5397" y="4960961"/>
            <a:ext cx="7055893" cy="107805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(March 1, 2025-May 31, 2025)</a:t>
            </a:r>
          </a:p>
        </p:txBody>
      </p:sp>
    </p:spTree>
    <p:extLst>
      <p:ext uri="{BB962C8B-B14F-4D97-AF65-F5344CB8AC3E}">
        <p14:creationId xmlns:p14="http://schemas.microsoft.com/office/powerpoint/2010/main" val="232379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A93E658-AFC5-9C59-C1FF-DC608736B1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1828868"/>
              </p:ext>
            </p:extLst>
          </p:nvPr>
        </p:nvGraphicFramePr>
        <p:xfrm>
          <a:off x="1170039" y="719666"/>
          <a:ext cx="980276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6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E25D6E3-DA8C-D976-6CA1-24E4ACA8C6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68269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7553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1">
                <a:lumMod val="5000"/>
                <a:lumOff val="95000"/>
              </a:schemeClr>
            </a:gs>
            <a:gs pos="36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A5F11AA-72DE-EF4E-3219-EB3BCD1824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171210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421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CC5171E-AD32-9232-343D-5078F5236D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411424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25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09A8355-3CAA-E83C-4B67-4263E6B75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165208"/>
              </p:ext>
            </p:extLst>
          </p:nvPr>
        </p:nvGraphicFramePr>
        <p:xfrm>
          <a:off x="825910" y="719666"/>
          <a:ext cx="1031403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668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311287-FF78-8928-682B-AE8B3440E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756204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0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E97CDA8-9C5C-023B-E91C-4DCDCC89BA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7442773"/>
              </p:ext>
            </p:extLst>
          </p:nvPr>
        </p:nvGraphicFramePr>
        <p:xfrm>
          <a:off x="970048" y="723627"/>
          <a:ext cx="9914261" cy="5410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B53340D-EDF2-0947-61E4-45F9448F1A5F}"/>
              </a:ext>
            </a:extLst>
          </p:cNvPr>
          <p:cNvSpPr txBox="1"/>
          <p:nvPr/>
        </p:nvSpPr>
        <p:spPr>
          <a:xfrm>
            <a:off x="2019199" y="1698243"/>
            <a:ext cx="994764" cy="261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78698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64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Aptos</vt:lpstr>
      <vt:lpstr>Aptos Display</vt:lpstr>
      <vt:lpstr>Arial</vt:lpstr>
      <vt:lpstr>Office Theme</vt:lpstr>
      <vt:lpstr>Q3 FY 2025 Enforcement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Alfonso Fernandez</dc:creator>
  <cp:lastModifiedBy>Alfonso Fernandez</cp:lastModifiedBy>
  <cp:revision>20</cp:revision>
  <dcterms:created xsi:type="dcterms:W3CDTF">2024-10-30T12:56:54Z</dcterms:created>
  <dcterms:modified xsi:type="dcterms:W3CDTF">2025-06-10T18:25:28Z</dcterms:modified>
</cp:coreProperties>
</file>